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2" r:id="rId15"/>
    <p:sldId id="273" r:id="rId16"/>
    <p:sldId id="274" r:id="rId17"/>
  </p:sldIdLst>
  <p:sldSz cx="12192000" cy="6858000"/>
  <p:notesSz cx="6735763" cy="9866313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1B608A8-6D6F-36E8-1121-4E93562B54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FE264CE9-ADD8-835E-C4B6-8E8FBD6D3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B99BC5A-727C-9E8C-43B3-28FFEFABF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E04FD93-4AE0-746E-48C3-B70762C41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9C624449-F181-59B7-B4F4-831BE5A6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9882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1C39718-DA3C-D9F6-6DC8-1E2C011D9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9C11F6DA-279A-D0B9-EAF7-2369BDF9D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2AC2953-B6C6-C969-F424-E72F5292A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D8C912E-73C8-0908-EC58-2008C7465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6A8CFEB-DC27-34D6-64EC-AB327E55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0447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54D17D3A-6DCD-167E-955D-B8C8FFFCD2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9B2E23FB-FA74-A846-2290-2AB52F789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34492F5-B08F-5BD4-5923-AE237056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78B02BC-226C-3B9E-BB4C-942BC12C0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3F9C66FC-5017-BEAC-ACBC-E61BDDF9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2742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F90095D-D634-BD0E-B875-00B068173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179025B-8957-6B3E-F690-D9BA9E666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903A5C8-5EB5-904F-2141-86A096C6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E661874-41F6-0DA4-48FB-DF373D11D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4DB8FF0-A455-6D2A-CAA5-FF99B2D0D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7008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51E0B9E-E2BD-ADAC-F315-9A52D563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BAD743E-3A40-7A4F-9E06-29088025F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E9E7C33-BBA3-9144-7217-A3B4542AF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ED10A2EB-1C95-E6D1-888A-3A4616C03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1333978-44EF-7ECA-10D8-963211517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525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A703030-2D9E-3A60-5C41-16F9E7631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84C5F3A-708F-AD82-A0FA-738E37950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D912C8E9-568C-67F1-82D5-D5667B145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C75D9CD8-22D9-5068-22E8-5F51460DD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A53B7BD6-A283-302F-D69A-F8C9FE5CC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21282A11-9878-B07F-4535-6690E89BF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4668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03FA9F8-32E6-F033-FB93-6F1AC7A5D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906EB30-95F3-5B12-3416-4DAE841EE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7B7F575C-AA1E-2FA0-ECDB-017F0BAD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375E1B21-20CB-CDD2-0D92-4EB93989E1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C4BE2D68-BF68-A3FF-F57B-71C30D6792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A737CC52-AA2B-AEA4-9A2E-13566FF03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BF4279E8-744A-27B6-2506-963B4BA69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EEA44EDA-D63E-DD57-641E-E851EBEFA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6599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032D59B-254A-CA9D-7C2F-C591709F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39B6816A-D67C-6BAF-36A2-F47AC349D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0E01DAB7-8A14-8165-7382-4ECE3126D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390116E2-8F52-2F84-9BED-32D743B2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66100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E80B2A26-D8E8-8AB4-9BDC-6F89790CE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51AF87B2-A222-617F-45C8-94FB6AB6B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E6FF8B0A-C28F-FB30-45BC-9FC11B40F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286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A2F8288-E600-7FCA-7A72-704AF9E5F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42F34FC-4447-AF0E-01EB-9B2636B09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BBE19FCA-0700-51B0-7F71-AEBF71EA9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3C3069CE-733F-0ADF-307E-BE93EECF6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5A84B809-FD23-D104-4C8B-0EC8034F1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17BDEC4-BEB3-1C14-F9CC-B27D77951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8454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C012B2D-8862-9F53-C904-CE1E8B497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3E2827B5-1620-F863-755E-7176F7E5D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991F0118-FDAC-0AD5-C875-449509233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1308910E-E823-F94B-0BD1-518CF755C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106E4BF7-E014-3C1D-2002-47AF666D9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CA9C2EF-63AD-5368-09C7-0A465EA75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2764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F9330224-4725-17EF-132D-EDD0BAB3C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239AA24-9FF9-0D69-114A-23783F8BA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517A2FD-4C8B-B2FF-8C89-E0B83A687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52FB0-7256-466C-A01F-6BF341FA7894}" type="datetimeFigureOut">
              <a:rPr lang="lt-LT" smtClean="0"/>
              <a:t>2025-11-17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E54910A2-78CC-5D2A-C840-B0F128C34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C31C35B-15D9-2FA2-571D-64CB04429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C2DB0-CD8D-474E-8FCE-6A0435C1790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6535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04D00C5-4738-578F-6EFF-BC04CD7A6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3063"/>
            <a:ext cx="9144000" cy="1027713"/>
          </a:xfrm>
        </p:spPr>
        <p:txBody>
          <a:bodyPr>
            <a:normAutofit/>
          </a:bodyPr>
          <a:lstStyle/>
          <a:p>
            <a:r>
              <a:rPr lang="lt-LT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Šiaulių lopšelis-darželis </a:t>
            </a:r>
            <a:r>
              <a:rPr lang="lt-LT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„Eglutė“</a:t>
            </a:r>
            <a:endParaRPr lang="lt-LT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9B063FD8-180D-2D87-8479-07EEA47BF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671" y="1754787"/>
            <a:ext cx="11622657" cy="510321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Vidaus kontrolės </a:t>
            </a:r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įgyvendinimas už </a:t>
            </a:r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metus 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Darbo </a:t>
            </a:r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grupė </a:t>
            </a:r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sudaryta </a:t>
            </a:r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2025-10-27 </a:t>
            </a:r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direktoriaus </a:t>
            </a:r>
            <a:r>
              <a:rPr lang="lt-LT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įsak</a:t>
            </a:r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Nr. </a:t>
            </a:r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V-249):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Regina </a:t>
            </a:r>
            <a:r>
              <a:rPr lang="lt-LT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Jurevičienė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ugdymo aprūpinimo padalinio (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pirmininkė);</a:t>
            </a:r>
          </a:p>
          <a:p>
            <a:pPr lvl="1" algn="l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Jūratė 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Jarašūnienė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raštinės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administratorė (narė); </a:t>
            </a:r>
          </a:p>
          <a:p>
            <a:pPr lvl="1" algn="l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Vita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Tavorienė, ikimokyklinio ugdymo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mokytoja, darbo tarybos pirmininkė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(narė);</a:t>
            </a:r>
          </a:p>
          <a:p>
            <a:endParaRPr lang="lt-LT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131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Kontrolės veikla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838200" y="1523207"/>
            <a:ext cx="10515600" cy="1590675"/>
          </a:xfrm>
        </p:spPr>
        <p:txBody>
          <a:bodyPr/>
          <a:lstStyle/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Kontrolės priemonių parinkimas ir tobulinimas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Technologijų naudojimas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Politikų ir procedūrų taikymas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avadinimas 1"/>
          <p:cNvSpPr txBox="1">
            <a:spLocks/>
          </p:cNvSpPr>
          <p:nvPr/>
        </p:nvSpPr>
        <p:spPr>
          <a:xfrm>
            <a:off x="838200" y="304944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Informavimas ir komunikacija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urinio vietos rezervavimo ženklas 3"/>
          <p:cNvSpPr txBox="1">
            <a:spLocks/>
          </p:cNvSpPr>
          <p:nvPr/>
        </p:nvSpPr>
        <p:spPr>
          <a:xfrm>
            <a:off x="838200" y="4513503"/>
            <a:ext cx="10515600" cy="1590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Informacijos naudojimas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Vidaus komunikacija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Išorės komunikacija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883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48419" y="107249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Stebėsena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1027981" y="3171346"/>
            <a:ext cx="10515600" cy="1349375"/>
          </a:xfrm>
        </p:spPr>
        <p:txBody>
          <a:bodyPr/>
          <a:lstStyle/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Nuolatinė stebėsena ir (ar) periodiniai vertinimai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Trūkumų vertinimas ir pranešimas apie juos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343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314449" y="593726"/>
            <a:ext cx="8905875" cy="92075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vidaus kontrolės rezultatas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urinio vietos rezervavimo ženklas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1" t="13570" r="2856" b="3300"/>
          <a:stretch/>
        </p:blipFill>
        <p:spPr>
          <a:xfrm>
            <a:off x="863539" y="2275270"/>
            <a:ext cx="10179171" cy="3601295"/>
          </a:xfrm>
        </p:spPr>
      </p:pic>
    </p:spTree>
    <p:extLst>
      <p:ext uri="{BB962C8B-B14F-4D97-AF65-F5344CB8AC3E}">
        <p14:creationId xmlns:p14="http://schemas.microsoft.com/office/powerpoint/2010/main" val="1000570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74288A6-E98B-9477-3A38-00D6E069C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34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Galimi rizikos veiksniai (rizikos reikšmingumas daugiau kaip 6) (1):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6007E81-4A51-AD5E-7B8A-AE0A3DD6C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056" y="1500907"/>
            <a:ext cx="11714671" cy="52276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lt-LT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Administravimas:</a:t>
            </a:r>
          </a:p>
          <a:p>
            <a:pPr marL="0" indent="0">
              <a:buNone/>
            </a:pPr>
            <a:endParaRPr lang="lt-LT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lt-LT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Netolygus </a:t>
            </a: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ne iki galo aiškus infrastruktūros gerinimo planavimas savivaldybės mastu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Papildoma administracinė našta darbuotojams, išplečianti jų vykdomas  funkcijas (Valdymo ir ugdymo srityse, išorės faktoriai dėl atsirandančios naujos dokumentacijos, apskaitos)</a:t>
            </a:r>
          </a:p>
          <a:p>
            <a:pPr marL="514350" indent="-514350">
              <a:buAutoNum type="arabicPeriod"/>
            </a:pP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Darbuotojų funkcijų atlikimas jam išėjus atostogų, susirgus ar esant  nedarbingumui dėl kitų priežasčių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Administracijos darbuotojai dėl darbo krūvio ne visada tinkamai atlieka savo  darbą (valdymo ir ugdymo stebėsenos ir kontrolės srityje)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 dokumentų, kurie nukreipiami ne pagal pareigybę, o nukreipiami vienam asmeniui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Neužtikrintas finansavimas perskaičiuojant DU koeficientus pedagogams (mokslo metų eigoje padidėjus ar sumažėjus mokinių skaičiui</a:t>
            </a:r>
            <a:r>
              <a:rPr lang="lt-LT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t-LT" sz="3400" dirty="0"/>
          </a:p>
        </p:txBody>
      </p:sp>
    </p:spTree>
    <p:extLst>
      <p:ext uri="{BB962C8B-B14F-4D97-AF65-F5344CB8AC3E}">
        <p14:creationId xmlns:p14="http://schemas.microsoft.com/office/powerpoint/2010/main" val="1192690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AE782-109F-E5C2-AAEB-F7F5020EA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A2A8437-8072-B501-2A42-1E872C383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21" y="1869989"/>
            <a:ext cx="10922479" cy="43069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Administravimas:</a:t>
            </a: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 laiko ar finansų kainuojantis naujų teisės aktų reikalavimų diegimas įstaigoje (korupcijos prevencija, vidaus kontrolė, duomenų apsauga, viešieji pirkimai ir pan.)</a:t>
            </a: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Dėl dokumentų gausos ir žmogiškųjų išteklių administracijoje stokos įstaigoje laiku ir kokybiškai neparengiami visi būtini teisės aktai</a:t>
            </a:r>
          </a:p>
          <a:p>
            <a:pPr marL="0" indent="0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Formalus BDAR reikalavimų įgyvendinimo vykdymas dėl nepakankamų žmogiškųjų ir kitų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išteklių</a:t>
            </a:r>
          </a:p>
          <a:p>
            <a:pPr marL="0" indent="0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Asmeninio pobūdžio informacijos (visos bendruomenės narių) nepakankamas konfidencialumo Valdymas ir rinkimas nesivadovaujant BDAR nustatytų kriterijų (įskaitant, bet neapsiribojant, tikslingumo reikalavimu)</a:t>
            </a: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6" name="Pavadinimas 1">
            <a:extLst>
              <a:ext uri="{FF2B5EF4-FFF2-40B4-BE49-F238E27FC236}">
                <a16:creationId xmlns:a16="http://schemas.microsoft.com/office/drawing/2014/main" id="{B7D9FA78-8EB6-7652-0D44-027841FD5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Galimi rizikos veiksniai (rizikos reikšmingumas daugiau kaip 6) (2):</a:t>
            </a:r>
          </a:p>
        </p:txBody>
      </p:sp>
    </p:spTree>
    <p:extLst>
      <p:ext uri="{BB962C8B-B14F-4D97-AF65-F5344CB8AC3E}">
        <p14:creationId xmlns:p14="http://schemas.microsoft.com/office/powerpoint/2010/main" val="1318993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A1F55-FBF0-A9CF-6976-849E9B756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CD185C6-D511-B58B-6FC7-475C28DD0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057" y="1846053"/>
            <a:ext cx="11008743" cy="433090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Ugdymo aplinka:</a:t>
            </a:r>
          </a:p>
          <a:p>
            <a:pPr marL="514350" indent="-514350"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Teorinis (ne praktinis) darbų saugos principų diegimas. Aiškaus ir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įtraukaus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švietimo stoka šioje srityje</a:t>
            </a:r>
          </a:p>
          <a:p>
            <a:pPr marL="514350" indent="-514350"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Dėl nuovargio / perdegimo /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demotyvacijos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pedagogai nebenori vykdyti veiklų mokyklos bendruomenei </a:t>
            </a:r>
          </a:p>
          <a:p>
            <a:pPr marL="514350" indent="-514350"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Dėl psichologinio nuovargio pedagogai palieka, ketina palikti darbą</a:t>
            </a:r>
          </a:p>
          <a:p>
            <a:pPr marL="514350" indent="-514350"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Neigiamą poveikį darančioje aplinkoje augančio mokinio elgesio grėsmės kitų mokinių sveikatai pavėluotas identifikavimas / netikslus įvertinimas</a:t>
            </a:r>
          </a:p>
          <a:p>
            <a:pPr marL="514350" indent="-514350"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Neigiamą poveikį darančios aplinkos įtaka mokinių ugdymosi kokybei pavėluotas identifikavimas / netikslus įvertinimas</a:t>
            </a:r>
          </a:p>
          <a:p>
            <a:pPr marL="0" indent="0">
              <a:buNone/>
            </a:pPr>
            <a:endParaRPr lang="lt-LT" dirty="0"/>
          </a:p>
          <a:p>
            <a:pPr marL="514350" indent="-514350">
              <a:buAutoNum type="arabicPeriod"/>
            </a:pPr>
            <a:endParaRPr lang="lt-LT" dirty="0"/>
          </a:p>
          <a:p>
            <a:pPr marL="514350" indent="-514350">
              <a:buAutoNum type="arabicPeriod"/>
            </a:pPr>
            <a:endParaRPr lang="lt-LT" dirty="0"/>
          </a:p>
          <a:p>
            <a:pPr marL="0" indent="0">
              <a:buNone/>
            </a:pPr>
            <a:endParaRPr lang="lt-LT" dirty="0"/>
          </a:p>
        </p:txBody>
      </p:sp>
      <p:sp>
        <p:nvSpPr>
          <p:cNvPr id="6" name="Pavadinimas 1">
            <a:extLst>
              <a:ext uri="{FF2B5EF4-FFF2-40B4-BE49-F238E27FC236}">
                <a16:creationId xmlns:a16="http://schemas.microsoft.com/office/drawing/2014/main" id="{D377E5D8-7E39-8B29-36AB-C453B1109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Galimi rizikos veiksniai (rizikos reikšmingumas daugiau kaip 6) (3):</a:t>
            </a:r>
          </a:p>
        </p:txBody>
      </p:sp>
    </p:spTree>
    <p:extLst>
      <p:ext uri="{BB962C8B-B14F-4D97-AF65-F5344CB8AC3E}">
        <p14:creationId xmlns:p14="http://schemas.microsoft.com/office/powerpoint/2010/main" val="3389273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6D942-97AC-C67F-2BDD-8CF53CD17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AE35C7B-B087-4B1A-9C01-7E61A9203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123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Ugdymo aplinka:</a:t>
            </a: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Skirtingas vaiko teisių – pareigų interpretavimas (pedagogų santykis su ugdytiniais ir tėvais)</a:t>
            </a: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Nepritaikyta  fizinė aplinka SUP turintiems vaikams</a:t>
            </a:r>
          </a:p>
          <a:p>
            <a:pPr marL="0" indent="0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Neužtikrinama savalaikė pagalba vaikui, nes tėvai neigia SUP poreikius savo vaikui, nesutinka, kad jis būtų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vertinamas</a:t>
            </a: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Pedagogai ne visada įtraukia ugdytinius kuriant grupės susitarimus 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Nepakankamai ugdomas ugdytinių savarankiškumas, menkai sudaromos galimybės rinktis, priimti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sprendimus</a:t>
            </a:r>
          </a:p>
          <a:p>
            <a:pPr marL="0" indent="0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Nekuriami specialūs ugdymosi iššūkiai ir ugdymo būdai ypatingų, bendraamžių lygį pranokstančių gabumų turintiems mokiniams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avadinimas 1">
            <a:extLst>
              <a:ext uri="{FF2B5EF4-FFF2-40B4-BE49-F238E27FC236}">
                <a16:creationId xmlns:a16="http://schemas.microsoft.com/office/drawing/2014/main" id="{6F1A1855-8455-19E2-8D41-0488E28D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Galimi rizikos veiksniai (rizikos reikšmingumas daugiau kaip 6) (4):</a:t>
            </a:r>
          </a:p>
        </p:txBody>
      </p:sp>
    </p:spTree>
    <p:extLst>
      <p:ext uri="{BB962C8B-B14F-4D97-AF65-F5344CB8AC3E}">
        <p14:creationId xmlns:p14="http://schemas.microsoft.com/office/powerpoint/2010/main" val="16681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urinio vietos rezervavimo ženklas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0" t="15360" r="10940" b="24508"/>
          <a:stretch/>
        </p:blipFill>
        <p:spPr>
          <a:xfrm>
            <a:off x="2162175" y="1304925"/>
            <a:ext cx="7181850" cy="1638300"/>
          </a:xfrm>
        </p:spPr>
      </p:pic>
      <p:pic>
        <p:nvPicPr>
          <p:cNvPr id="6" name="Paveikslėlis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8" t="9624" r="37392" b="42365"/>
          <a:stretch/>
        </p:blipFill>
        <p:spPr>
          <a:xfrm>
            <a:off x="2162174" y="3448050"/>
            <a:ext cx="7216629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206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Rizikos žemėlapis ir veiksnių vertinimas (1)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6181230"/>
              </p:ext>
            </p:extLst>
          </p:nvPr>
        </p:nvGraphicFramePr>
        <p:xfrm>
          <a:off x="838200" y="1863725"/>
          <a:ext cx="10515600" cy="439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079923526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60728917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256820270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301056876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27467289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Sritis</a:t>
                      </a:r>
                    </a:p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(didysis</a:t>
                      </a:r>
                      <a:r>
                        <a:rPr lang="lt-LT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procesas)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Veikla (funkcija)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Toleruojama rizika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Vidutinio reikšmingumo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Didelio reikšmingumo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581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ADMINISTRAVIMAS</a:t>
                      </a:r>
                      <a:endParaRPr lang="en-US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Infrastruktūra (6)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Darbo</a:t>
                      </a:r>
                      <a:r>
                        <a:rPr lang="lt-LT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organizavimas (7)</a:t>
                      </a:r>
                    </a:p>
                    <a:p>
                      <a:r>
                        <a:rPr lang="lt-LT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Dokumentų valdymas (</a:t>
                      </a:r>
                      <a:r>
                        <a:rPr lang="lt-LT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</a:t>
                      </a:r>
                    </a:p>
                    <a:p>
                      <a:r>
                        <a:rPr lang="lt-LT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Finansai (13) </a:t>
                      </a:r>
                    </a:p>
                    <a:p>
                      <a:r>
                        <a:rPr lang="lt-LT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</a:t>
                      </a:r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Komunikacija (8) 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Korupcijos prevencija (2)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Planavimas (1) 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Plėtra (1) 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Sutarčių</a:t>
                      </a:r>
                      <a:r>
                        <a:rPr lang="lt-LT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kontrolė (5) </a:t>
                      </a:r>
                    </a:p>
                    <a:p>
                      <a:r>
                        <a:rPr lang="lt-LT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Teisinis reguliavimas (5)</a:t>
                      </a:r>
                    </a:p>
                    <a:p>
                      <a:r>
                        <a:rPr lang="lt-LT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Valdymas (7)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r>
                        <a:rPr lang="lt-LT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525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pozicijos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742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731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6953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Rizikos žemėlapis ir veiksnių vertinimas (2)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921721"/>
              </p:ext>
            </p:extLst>
          </p:nvPr>
        </p:nvGraphicFramePr>
        <p:xfrm>
          <a:off x="838200" y="2562225"/>
          <a:ext cx="10515600" cy="2473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079923526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60728917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256820270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301056876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27467289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Sritis</a:t>
                      </a:r>
                    </a:p>
                    <a:p>
                      <a:pPr algn="ctr"/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(didysis</a:t>
                      </a:r>
                      <a:r>
                        <a:rPr lang="lt-LT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procesas)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Veikla (funkcija)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Toleruojama rizika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Vidutinio reikšmingumo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Didelio reikšmingumo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581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UGDYMO APLINKA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Ekstremalių</a:t>
                      </a:r>
                      <a:r>
                        <a:rPr lang="lt-LT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situacijų valdymas</a:t>
                      </a:r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(8) 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Kvalifikacija (1) 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Ugdytiniai (7)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Bendruomenė (3)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Vaiko gerovė 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r>
                        <a:rPr lang="lt-LT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r>
                        <a:rPr lang="lt-LT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r>
                        <a:rPr lang="lt-LT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525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pozicijos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742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36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6953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Rizikos žemėlapis ir veiksnių vertinimas (3)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309435"/>
              </p:ext>
            </p:extLst>
          </p:nvPr>
        </p:nvGraphicFramePr>
        <p:xfrm>
          <a:off x="838200" y="2562225"/>
          <a:ext cx="10515600" cy="1925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079923526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60728917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256820270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301056876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27467289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Sritis</a:t>
                      </a:r>
                    </a:p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(didysis</a:t>
                      </a:r>
                      <a:r>
                        <a:rPr lang="lt-LT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procesas)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Veikla (funkcija)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Toleruojama rizika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Vidutinio reikšmingumo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Didelio reikšmingumo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581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UGDYMAS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Ugdymo</a:t>
                      </a:r>
                      <a:r>
                        <a:rPr lang="lt-LT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kokybė</a:t>
                      </a:r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(14) 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Planavimas (4) 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Planavimas/stebėsena</a:t>
                      </a:r>
                      <a:r>
                        <a:rPr lang="lt-LT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(1)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525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pozicijų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742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508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619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RIZIKOS VERTINIMO IŠVADOS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2298699"/>
            <a:ext cx="10515600" cy="3878263"/>
          </a:xfrm>
        </p:spPr>
        <p:txBody>
          <a:bodyPr/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Vertintas101 kriterijus: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toleruojamos rizikos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61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,40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kriterijai,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vidutinio reikšmingumo rizikos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 (39,60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kriterijai.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Didelio reikšmingumo rizikos veiksnių nefiksuota.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Visa rizika valdoma.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Rizikos mažinimo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poreikio nėra.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867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28637" y="565150"/>
            <a:ext cx="10515600" cy="108267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lt-LT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Vidaus kontrolės vertinimo </a:t>
            </a:r>
            <a:r>
              <a:rPr lang="lt-L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0" t="1586" r="2366" b="5224"/>
          <a:stretch/>
        </p:blipFill>
        <p:spPr>
          <a:xfrm>
            <a:off x="1295400" y="2012950"/>
            <a:ext cx="8982075" cy="3171825"/>
          </a:xfrm>
          <a:prstGeom prst="rect">
            <a:avLst/>
          </a:prstGeom>
        </p:spPr>
      </p:pic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742950" y="2743200"/>
            <a:ext cx="10515600" cy="3290888"/>
          </a:xfrm>
        </p:spPr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82817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147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Kontrolės aplinka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1473200"/>
            <a:ext cx="10515600" cy="5143500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Vadovybės ir darbuotojų asmeninis ir profesinis sąžiningumas ir moralės vertybės – teigiamų atsakymų dalis nuo bendrų atsakymų dalies, pritaikius reikšmingumo matavimo koeficientus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Vadovybės ir darbuotojų kompetencija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Valdymo filosofija ir vadovavimo stilius: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Požiūris į vidaus kontrolės vaidmenį subjekto valdyme – 100;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Finansinės informacijos valdymas ir analizė – 100;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Vadovų ir auditorių santykis. Auditorių kompetencija. VAT brandos lygis – 100;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Vadovybės polinkis rizikuoti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Subjekto organizacinė ir valdymo struktūra: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Bendrieji subjekto organizacinės ir valdymo struktūros klausimai – 100;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Vidaus kontrolės politikos turinio ir vidaus kontrolės infrastruktūros atitiktis teisės aktų reikalavimams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Personalo valdymas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030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147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Rizikos vertinimas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48573" y="1473200"/>
            <a:ext cx="11455879" cy="51435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Rizikos identifikavimas ir valdymo aplinka: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49263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Rizikos valdymo aplinka – 100;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49263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Rizikos veiksnių nustatymas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Rizikos veiksnių vertinimas – 100.</a:t>
            </a:r>
          </a:p>
          <a:p>
            <a:pPr marL="0" lv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Toleruojamos rizikos nustatymas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Reagavimo į riziką numatymas ir komunikavimas apie priimtus reagavimo strategijos sprendimus: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49263" algn="l"/>
              </a:tabLst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Reagavimo į riziką numatymas – 100;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49263" algn="l"/>
              </a:tabLst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Informacija ir komunikacija, susijusi su rizikos valdymo procesu – 100.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141941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952</Words>
  <Application>Microsoft Office PowerPoint</Application>
  <PresentationFormat>Plačiaekranė</PresentationFormat>
  <Paragraphs>194</Paragraphs>
  <Slides>16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„Office“ tema</vt:lpstr>
      <vt:lpstr>Šiaulių lopšelis-darželis „Eglutė“</vt:lpstr>
      <vt:lpstr>„PowerPoint“ pateiktis</vt:lpstr>
      <vt:lpstr>Rizikos žemėlapis ir veiksnių vertinimas (1)</vt:lpstr>
      <vt:lpstr>Rizikos žemėlapis ir veiksnių vertinimas (2)</vt:lpstr>
      <vt:lpstr>Rizikos žemėlapis ir veiksnių vertinimas (3)</vt:lpstr>
      <vt:lpstr>RIZIKOS VERTINIMO IŠVADOS</vt:lpstr>
      <vt:lpstr>Vidaus kontrolės vertinimo forma</vt:lpstr>
      <vt:lpstr>Kontrolės aplinka</vt:lpstr>
      <vt:lpstr>Rizikos vertinimas</vt:lpstr>
      <vt:lpstr>Kontrolės veikla</vt:lpstr>
      <vt:lpstr>Stebėsena</vt:lpstr>
      <vt:lpstr>2025 m. vidaus kontrolės rezultatas</vt:lpstr>
      <vt:lpstr>Galimi rizikos veiksniai (rizikos reikšmingumas daugiau kaip 6) (1):</vt:lpstr>
      <vt:lpstr>Galimi rizikos veiksniai (rizikos reikšmingumas daugiau kaip 6) (2):</vt:lpstr>
      <vt:lpstr>Galimi rizikos veiksniai (rizikos reikšmingumas daugiau kaip 6) (3):</vt:lpstr>
      <vt:lpstr>Galimi rizikos veiksniai (rizikos reikšmingumas daugiau kaip 6) (4):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Šiaulių lopšelis-darželis „Pupų pėdas“</dc:title>
  <dc:creator>Vartotojas</dc:creator>
  <cp:lastModifiedBy>Kompiuteris</cp:lastModifiedBy>
  <cp:revision>55</cp:revision>
  <cp:lastPrinted>2025-01-28T08:21:42Z</cp:lastPrinted>
  <dcterms:created xsi:type="dcterms:W3CDTF">2023-02-21T15:00:12Z</dcterms:created>
  <dcterms:modified xsi:type="dcterms:W3CDTF">2025-11-17T12:56:00Z</dcterms:modified>
</cp:coreProperties>
</file>